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78" r:id="rId3"/>
    <p:sldId id="279" r:id="rId4"/>
    <p:sldId id="261" r:id="rId5"/>
    <p:sldId id="258" r:id="rId6"/>
    <p:sldId id="280" r:id="rId7"/>
    <p:sldId id="273" r:id="rId8"/>
    <p:sldId id="289" r:id="rId9"/>
    <p:sldId id="260" r:id="rId10"/>
    <p:sldId id="282" r:id="rId11"/>
    <p:sldId id="270" r:id="rId12"/>
    <p:sldId id="286" r:id="rId13"/>
    <p:sldId id="269" r:id="rId14"/>
    <p:sldId id="266" r:id="rId15"/>
    <p:sldId id="287" r:id="rId16"/>
    <p:sldId id="275" r:id="rId17"/>
    <p:sldId id="276" r:id="rId18"/>
    <p:sldId id="277" r:id="rId19"/>
    <p:sldId id="288" r:id="rId20"/>
    <p:sldId id="267" r:id="rId21"/>
    <p:sldId id="284" r:id="rId22"/>
    <p:sldId id="281" r:id="rId23"/>
    <p:sldId id="264" r:id="rId24"/>
    <p:sldId id="290" r:id="rId25"/>
    <p:sldId id="291" r:id="rId26"/>
    <p:sldId id="29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>
        <p:scale>
          <a:sx n="89" d="100"/>
          <a:sy n="89" d="100"/>
        </p:scale>
        <p:origin x="-1291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1744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/>
              <a:t>Алалия.Основные</a:t>
            </a:r>
            <a:r>
              <a:rPr lang="ru-RU" dirty="0" smtClean="0"/>
              <a:t> направления и содержание коррекционно-педагогической работы.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157192"/>
            <a:ext cx="7854696" cy="792088"/>
          </a:xfrm>
        </p:spPr>
        <p:txBody>
          <a:bodyPr/>
          <a:lstStyle/>
          <a:p>
            <a:r>
              <a:rPr lang="ru-RU" dirty="0" smtClean="0"/>
              <a:t>Учитель-логопед Геращенко Е.А.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Последовательность реализуемых задач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Формирование фонематического восприятия, фонематического анализа</a:t>
            </a:r>
          </a:p>
          <a:p>
            <a:r>
              <a:rPr lang="ru-RU" dirty="0" smtClean="0"/>
              <a:t>Уточнение , обогащение словаря</a:t>
            </a:r>
          </a:p>
          <a:p>
            <a:r>
              <a:rPr lang="ru-RU" dirty="0" smtClean="0"/>
              <a:t>Формирование грамматического строя</a:t>
            </a:r>
          </a:p>
          <a:p>
            <a:r>
              <a:rPr lang="ru-RU" dirty="0" smtClean="0"/>
              <a:t>Развитие связной речи</a:t>
            </a:r>
          </a:p>
          <a:p>
            <a:r>
              <a:rPr lang="ru-RU" dirty="0" smtClean="0"/>
              <a:t>Коррекция звукопроизношения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Обследование речи с элементами обучения</a:t>
            </a:r>
            <a:endParaRPr lang="ru-RU" sz="32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55000" lnSpcReduction="20000"/>
          </a:bodyPr>
          <a:lstStyle/>
          <a:p>
            <a:r>
              <a:rPr lang="ru-RU" sz="3300" b="1" dirty="0" smtClean="0"/>
              <a:t>Проверка возможности речевого подражания</a:t>
            </a:r>
          </a:p>
          <a:p>
            <a:pPr>
              <a:buNone/>
            </a:pPr>
            <a:r>
              <a:rPr lang="ru-RU" dirty="0" smtClean="0"/>
              <a:t>Инструкции: покачай куклу – а-а-а, поезд гудит – у-у, малыш плачет – уа-уа, курочка квохчет – </a:t>
            </a:r>
            <a:r>
              <a:rPr lang="ru-RU" dirty="0" err="1" smtClean="0"/>
              <a:t>ко-ко</a:t>
            </a:r>
            <a:r>
              <a:rPr lang="ru-RU" dirty="0" smtClean="0"/>
              <a:t>, мышка пищит пи-пи, козочка блеет </a:t>
            </a:r>
            <a:r>
              <a:rPr lang="ru-RU" dirty="0" err="1" smtClean="0"/>
              <a:t>бе-бе</a:t>
            </a:r>
            <a:r>
              <a:rPr lang="ru-RU" dirty="0" smtClean="0"/>
              <a:t>, корова мычит </a:t>
            </a:r>
            <a:r>
              <a:rPr lang="ru-RU" dirty="0" err="1" smtClean="0"/>
              <a:t>му-му</a:t>
            </a:r>
            <a:r>
              <a:rPr lang="ru-RU" dirty="0" smtClean="0"/>
              <a:t>, машина сигналит </a:t>
            </a:r>
            <a:r>
              <a:rPr lang="ru-RU" dirty="0" err="1" smtClean="0"/>
              <a:t>би-би</a:t>
            </a:r>
            <a:r>
              <a:rPr lang="ru-RU" dirty="0" smtClean="0"/>
              <a:t>, собака дает </a:t>
            </a:r>
            <a:r>
              <a:rPr lang="ru-RU" dirty="0" err="1" smtClean="0"/>
              <a:t>ав-ав</a:t>
            </a:r>
            <a:r>
              <a:rPr lang="ru-RU" dirty="0" smtClean="0"/>
              <a:t>, девочка прыгает оп-оп, дудочка  звучит– дуду, кушаем кашу –</a:t>
            </a:r>
            <a:r>
              <a:rPr lang="ru-RU" dirty="0" err="1" smtClean="0"/>
              <a:t>ам-ам</a:t>
            </a:r>
            <a:r>
              <a:rPr lang="ru-RU" dirty="0" smtClean="0"/>
              <a:t>, котёнок мяукает – мяу-мяу, молоток стучит – тук-тук, часики тикают – тик-так, дождик капает – кап-кап, барабан стучит – бум-бум….</a:t>
            </a:r>
          </a:p>
          <a:p>
            <a:r>
              <a:rPr lang="ru-RU" sz="3300" b="1" dirty="0" smtClean="0"/>
              <a:t>Выявление уровня понимания лексических категорий</a:t>
            </a:r>
          </a:p>
          <a:p>
            <a:pPr>
              <a:buNone/>
            </a:pPr>
            <a:r>
              <a:rPr lang="ru-RU" dirty="0" smtClean="0"/>
              <a:t>Инструкции: - покажи на картинке: котика, дом, миску, медведя, птичку, рыбку, матрёшку, солнце, чашку, чайник….</a:t>
            </a:r>
          </a:p>
          <a:p>
            <a:pPr>
              <a:buFontTx/>
              <a:buChar char="-"/>
            </a:pPr>
            <a:r>
              <a:rPr lang="ru-RU" dirty="0" smtClean="0"/>
              <a:t>покажи: курочку и петушка, кошку и собачку, яблоко и грушу...</a:t>
            </a:r>
          </a:p>
          <a:p>
            <a:pPr>
              <a:buFontTx/>
              <a:buChar char="-"/>
            </a:pPr>
            <a:r>
              <a:rPr lang="ru-RU" dirty="0" smtClean="0"/>
              <a:t>Возьми и дай мне : карандаш, книжку, машинку, ложку, ручку………...</a:t>
            </a:r>
          </a:p>
          <a:p>
            <a:pPr>
              <a:buFontTx/>
              <a:buChar char="-"/>
            </a:pPr>
            <a:r>
              <a:rPr lang="ru-RU" dirty="0" smtClean="0"/>
              <a:t>Покачай куклу, мишку, зайчика; дай зайчику морковку ; покатай машинку.</a:t>
            </a:r>
          </a:p>
          <a:p>
            <a:pPr>
              <a:buFontTx/>
              <a:buChar char="-"/>
            </a:pPr>
            <a:r>
              <a:rPr lang="ru-RU" dirty="0" smtClean="0"/>
              <a:t>Покажи  на картинках : кислое, большое, сладкое, маленькое, горькое, мокрое, грязное, красное, зелёное, белое, круглое………</a:t>
            </a:r>
          </a:p>
          <a:p>
            <a:pPr>
              <a:buFontTx/>
              <a:buChar char="-"/>
            </a:pPr>
            <a:r>
              <a:rPr lang="ru-RU" dirty="0" smtClean="0"/>
              <a:t>Покажи на картинках, где девочка ест, шьёт, тушит, моется, поёт……….</a:t>
            </a:r>
          </a:p>
          <a:p>
            <a:r>
              <a:rPr lang="ru-RU" sz="3300" b="1" dirty="0" smtClean="0"/>
              <a:t>Выявление уровня понимания грамматических категорий</a:t>
            </a:r>
          </a:p>
          <a:p>
            <a:pPr>
              <a:buNone/>
            </a:pPr>
            <a:r>
              <a:rPr lang="ru-RU" dirty="0" smtClean="0"/>
              <a:t>Понимание грамматических отношений основывается на понимании речи и в определённой мере обусловлено состоянием импрессивного словаря. Проверяются умение различать грамматические формы существительных, глаголов; согласование прилагательных с существительными; понимание соотношений между частями предложения.</a:t>
            </a:r>
          </a:p>
          <a:p>
            <a:r>
              <a:rPr lang="ru-RU" dirty="0" smtClean="0"/>
              <a:t>Исследование понимания семантики(общего смысла) фразы, умения узнавать предметы по их назначению, показывать части тела человека и животного.</a:t>
            </a:r>
          </a:p>
          <a:p>
            <a:pPr>
              <a:buNone/>
            </a:pPr>
            <a:r>
              <a:rPr lang="ru-RU" dirty="0" smtClean="0"/>
              <a:t>Инструкции:  подойти к окну, к двери; посади куклу на кроватку; достань карандаши из ящика; полей цветок водой; возьми того кто сидит на стульчике……….</a:t>
            </a:r>
          </a:p>
          <a:p>
            <a:pPr>
              <a:buNone/>
            </a:pPr>
            <a:r>
              <a:rPr lang="ru-RU" dirty="0" smtClean="0"/>
              <a:t>Двухступенчатые инструкции: положи куклу на полку, а с полки возьми  лягушку………</a:t>
            </a:r>
          </a:p>
          <a:p>
            <a:pPr>
              <a:buNone/>
            </a:pPr>
            <a:r>
              <a:rPr lang="ru-RU" dirty="0" smtClean="0"/>
              <a:t>Игра «Покажи…»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 период - работа с неговорящими детьми</a:t>
            </a:r>
            <a:br>
              <a:rPr lang="ru-RU" sz="3200" b="1" dirty="0" smtClean="0"/>
            </a:br>
            <a:r>
              <a:rPr lang="ru-RU" sz="3200" dirty="0" smtClean="0"/>
              <a:t>1 раздел – развитие понимания речи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Главная задача : повышение речевой активности (надо добиваться того, чтобы ребёнок захотел говорить, не испытывал страха перед речью, стремился бы любым способом выразить свои мысли и желания)</a:t>
            </a:r>
          </a:p>
          <a:p>
            <a:r>
              <a:rPr lang="ru-RU" dirty="0" smtClean="0"/>
              <a:t>Научить ребёнка слушать и понимать обращённую речь, рассказы и сказки, соответствующие его развитию и интересам.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Autofit/>
          </a:bodyPr>
          <a:lstStyle/>
          <a:p>
            <a:pPr lvl="5" algn="ctr" rtl="0">
              <a:spcBef>
                <a:spcPct val="0"/>
              </a:spcBef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Работа по развитию понимания речи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endParaRPr lang="ru-RU" sz="3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Приёмы работы:</a:t>
            </a:r>
          </a:p>
          <a:p>
            <a:pPr>
              <a:buFontTx/>
              <a:buChar char="-"/>
            </a:pPr>
            <a:r>
              <a:rPr lang="ru-RU" dirty="0" smtClean="0"/>
              <a:t>Исполнение детьми детализированных поручений учителя</a:t>
            </a:r>
          </a:p>
          <a:p>
            <a:pPr>
              <a:buFontTx/>
              <a:buChar char="-"/>
            </a:pPr>
            <a:r>
              <a:rPr lang="ru-RU" dirty="0" smtClean="0"/>
              <a:t>Рассказывание и чтение сказок и рассказов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2 раздел – работа над развитием самостоятельной речи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 sz="2000" b="1" dirty="0" smtClean="0"/>
              <a:t>Цель:</a:t>
            </a:r>
            <a:r>
              <a:rPr lang="ru-RU" sz="2000" dirty="0" smtClean="0"/>
              <a:t> </a:t>
            </a:r>
            <a:r>
              <a:rPr lang="ru-RU" sz="2400" dirty="0" smtClean="0"/>
              <a:t>Сформировать хотя бы самую элементарную бытовую речь.</a:t>
            </a:r>
          </a:p>
          <a:p>
            <a:pPr>
              <a:buNone/>
              <a:defRPr/>
            </a:pPr>
            <a:r>
              <a:rPr lang="ru-RU" sz="2200" dirty="0" smtClean="0"/>
              <a:t>    Необходимо исходить из того, что основной причиной отсутствия словаря является </a:t>
            </a:r>
            <a:r>
              <a:rPr lang="ru-RU" sz="2200" dirty="0" err="1" smtClean="0"/>
              <a:t>несформированность</a:t>
            </a:r>
            <a:r>
              <a:rPr lang="ru-RU" sz="2200" dirty="0" smtClean="0"/>
              <a:t> звуковых  и двигательных образов слов.</a:t>
            </a:r>
          </a:p>
          <a:p>
            <a:pPr>
              <a:buNone/>
            </a:pPr>
            <a:r>
              <a:rPr lang="ru-RU" sz="2200" b="1" dirty="0" smtClean="0"/>
              <a:t>Задачи :</a:t>
            </a:r>
            <a:r>
              <a:rPr lang="ru-RU" sz="2200" dirty="0" smtClean="0"/>
              <a:t> </a:t>
            </a:r>
          </a:p>
          <a:p>
            <a:r>
              <a:rPr lang="ru-RU" sz="2200" dirty="0" smtClean="0"/>
              <a:t>Формирование элементарного словаря, обеспечивающего минимальное общение. Его обогащение и активизация. </a:t>
            </a:r>
          </a:p>
          <a:p>
            <a:r>
              <a:rPr lang="ru-RU" sz="2200" dirty="0" smtClean="0"/>
              <a:t>Формирование элементарных лексико-грамматических категорий</a:t>
            </a:r>
          </a:p>
          <a:p>
            <a:r>
              <a:rPr lang="ru-RU" sz="2200" dirty="0" smtClean="0"/>
              <a:t>Развитие элементарных навыков связной речи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Работа над развитием самостоятельной речи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Приёмы работы:</a:t>
            </a:r>
          </a:p>
          <a:p>
            <a:pPr>
              <a:buFontTx/>
              <a:buChar char="-"/>
            </a:pPr>
            <a:r>
              <a:rPr lang="ru-RU" dirty="0" smtClean="0"/>
              <a:t>игра, включающая в себя отдельные слова и восклицания</a:t>
            </a:r>
          </a:p>
          <a:p>
            <a:pPr>
              <a:buNone/>
            </a:pPr>
            <a:r>
              <a:rPr lang="ru-RU" dirty="0" smtClean="0"/>
              <a:t>Игра в мяч с восклицаниями: «лови!», «дай!»</a:t>
            </a:r>
          </a:p>
          <a:p>
            <a:pPr>
              <a:buFontTx/>
              <a:buChar char="-"/>
            </a:pPr>
            <a:r>
              <a:rPr lang="ru-RU" dirty="0" smtClean="0"/>
              <a:t>Подвижная игра «Гуси-лебеди»</a:t>
            </a:r>
          </a:p>
          <a:p>
            <a:pPr>
              <a:buFontTx/>
              <a:buChar char="-"/>
            </a:pPr>
            <a:r>
              <a:rPr lang="ru-RU" dirty="0" smtClean="0"/>
              <a:t>Картинное лото( у меня кот, а  у тебя дом)</a:t>
            </a:r>
          </a:p>
          <a:p>
            <a:pPr>
              <a:buFontTx/>
              <a:buChar char="-"/>
            </a:pPr>
            <a:r>
              <a:rPr lang="ru-RU" dirty="0" smtClean="0"/>
              <a:t>Работа с раскрасками(что ты будешь раскрашивать?)</a:t>
            </a:r>
          </a:p>
          <a:p>
            <a:pPr>
              <a:buFontTx/>
              <a:buChar char="-"/>
            </a:pPr>
            <a:r>
              <a:rPr lang="ru-RU" dirty="0" smtClean="0"/>
              <a:t>Игра «Прятки» (чего нет? чего не стало?)</a:t>
            </a:r>
          </a:p>
          <a:p>
            <a:pPr>
              <a:buFontTx/>
              <a:buChar char="-"/>
            </a:pPr>
            <a:r>
              <a:rPr lang="ru-RU" dirty="0" smtClean="0"/>
              <a:t>Совместное рассматривание картин</a:t>
            </a:r>
          </a:p>
          <a:p>
            <a:pPr>
              <a:buNone/>
            </a:pPr>
            <a:r>
              <a:rPr lang="ru-RU" dirty="0" smtClean="0"/>
              <a:t>На этом этапе полезно многократное индивидуальное повторение слова. Для лучшего запоминания слова даём его в различных ситуациях, воздействуем на все анализаторы, применяем наиболее впечатляющие приёмы.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Принципы формирования начального лексико-грамматического компонента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438093"/>
          </a:xfrm>
        </p:spPr>
        <p:txBody>
          <a:bodyPr/>
          <a:lstStyle/>
          <a:p>
            <a:r>
              <a:rPr lang="ru-RU" dirty="0" smtClean="0"/>
              <a:t>Принцип фонетической доступности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366085"/>
          </a:xfrm>
        </p:spPr>
        <p:txBody>
          <a:bodyPr/>
          <a:lstStyle/>
          <a:p>
            <a:r>
              <a:rPr lang="ru-RU" dirty="0" smtClean="0"/>
              <a:t>Лексико-тематический принцип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Реализация принципов: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70000" lnSpcReduction="20000"/>
          </a:bodyPr>
          <a:lstStyle/>
          <a:p>
            <a:endParaRPr lang="ru-RU" sz="2000" dirty="0" smtClean="0"/>
          </a:p>
          <a:p>
            <a:pPr>
              <a:buNone/>
            </a:pPr>
            <a:r>
              <a:rPr lang="ru-RU" sz="2900" b="1" dirty="0" smtClean="0"/>
              <a:t>Принцип фонетической доступности</a:t>
            </a:r>
          </a:p>
          <a:p>
            <a:r>
              <a:rPr lang="ru-RU" sz="2900" dirty="0" smtClean="0"/>
              <a:t>Уточнение и автоматизация звуков раннего онтогенеза( гласные: а, у, о, </a:t>
            </a:r>
            <a:r>
              <a:rPr lang="ru-RU" sz="2900" dirty="0" err="1" smtClean="0"/>
              <a:t>ы</a:t>
            </a:r>
            <a:r>
              <a:rPr lang="ru-RU" sz="2900" dirty="0" smtClean="0"/>
              <a:t>, и; </a:t>
            </a:r>
            <a:r>
              <a:rPr lang="ru-RU" sz="2900" dirty="0" err="1" smtClean="0"/>
              <a:t>п</a:t>
            </a:r>
            <a:r>
              <a:rPr lang="ru-RU" sz="2900" dirty="0" smtClean="0"/>
              <a:t> , б, в -</a:t>
            </a:r>
            <a:r>
              <a:rPr lang="ru-RU" sz="2900" dirty="0" err="1" smtClean="0"/>
              <a:t>вь</a:t>
            </a:r>
            <a:r>
              <a:rPr lang="ru-RU" sz="2900" dirty="0" smtClean="0"/>
              <a:t>, </a:t>
            </a:r>
            <a:r>
              <a:rPr lang="ru-RU" sz="2900" dirty="0" err="1" smtClean="0"/>
              <a:t>пь</a:t>
            </a:r>
            <a:r>
              <a:rPr lang="ru-RU" sz="2900" dirty="0" smtClean="0"/>
              <a:t>, </a:t>
            </a:r>
            <a:r>
              <a:rPr lang="ru-RU" sz="2900" dirty="0" err="1" smtClean="0"/>
              <a:t>бь</a:t>
            </a:r>
            <a:r>
              <a:rPr lang="ru-RU" sz="2900" dirty="0" smtClean="0"/>
              <a:t>,  </a:t>
            </a:r>
            <a:r>
              <a:rPr lang="ru-RU" sz="2900" dirty="0" err="1" smtClean="0"/>
              <a:t>ф</a:t>
            </a:r>
            <a:r>
              <a:rPr lang="ru-RU" sz="2900" dirty="0" smtClean="0"/>
              <a:t> – </a:t>
            </a:r>
            <a:r>
              <a:rPr lang="ru-RU" sz="2900" dirty="0" err="1" smtClean="0"/>
              <a:t>фь</a:t>
            </a:r>
            <a:r>
              <a:rPr lang="ru-RU" sz="2900" dirty="0" smtClean="0"/>
              <a:t>, к – </a:t>
            </a:r>
            <a:r>
              <a:rPr lang="ru-RU" sz="2900" dirty="0" err="1" smtClean="0"/>
              <a:t>кь</a:t>
            </a:r>
            <a:r>
              <a:rPr lang="ru-RU" sz="2900" dirty="0" smtClean="0"/>
              <a:t>, г – </a:t>
            </a:r>
            <a:r>
              <a:rPr lang="ru-RU" sz="2900" dirty="0" err="1" smtClean="0"/>
              <a:t>гь</a:t>
            </a:r>
            <a:r>
              <a:rPr lang="ru-RU" sz="2900" dirty="0" smtClean="0"/>
              <a:t>, м – </a:t>
            </a:r>
            <a:r>
              <a:rPr lang="ru-RU" sz="2900" dirty="0" err="1" smtClean="0"/>
              <a:t>мь</a:t>
            </a:r>
            <a:r>
              <a:rPr lang="ru-RU" sz="2900" dirty="0" smtClean="0"/>
              <a:t>, </a:t>
            </a:r>
            <a:r>
              <a:rPr lang="ru-RU" sz="2900" dirty="0" err="1" smtClean="0"/>
              <a:t>н</a:t>
            </a:r>
            <a:r>
              <a:rPr lang="ru-RU" sz="2900" dirty="0" smtClean="0"/>
              <a:t> – </a:t>
            </a:r>
            <a:r>
              <a:rPr lang="ru-RU" sz="2900" dirty="0" err="1" smtClean="0"/>
              <a:t>нь</a:t>
            </a:r>
            <a:r>
              <a:rPr lang="ru-RU" sz="2900" dirty="0" smtClean="0"/>
              <a:t>, т – </a:t>
            </a:r>
            <a:r>
              <a:rPr lang="ru-RU" sz="2900" dirty="0" err="1" smtClean="0"/>
              <a:t>ть</a:t>
            </a:r>
            <a:r>
              <a:rPr lang="ru-RU" sz="2900" dirty="0" smtClean="0"/>
              <a:t>, </a:t>
            </a:r>
            <a:r>
              <a:rPr lang="ru-RU" sz="2900" dirty="0" err="1" smtClean="0"/>
              <a:t>д</a:t>
            </a:r>
            <a:r>
              <a:rPr lang="ru-RU" sz="2900" dirty="0" smtClean="0"/>
              <a:t> – </a:t>
            </a:r>
            <a:r>
              <a:rPr lang="ru-RU" sz="2900" dirty="0" err="1" smtClean="0"/>
              <a:t>дь</a:t>
            </a:r>
            <a:r>
              <a:rPr lang="ru-RU" sz="2900" dirty="0" smtClean="0"/>
              <a:t> ); работа по уточнению звука содержит большие возможности для формирования слоговой структуры и слухового восприятия .</a:t>
            </a:r>
          </a:p>
          <a:p>
            <a:pPr>
              <a:buNone/>
            </a:pPr>
            <a:r>
              <a:rPr lang="ru-RU" sz="2900" b="1" dirty="0" err="1" smtClean="0"/>
              <a:t>Лексико</a:t>
            </a:r>
            <a:r>
              <a:rPr lang="ru-RU" sz="2900" b="1" dirty="0" smtClean="0"/>
              <a:t> – грамматический принцип</a:t>
            </a:r>
          </a:p>
          <a:p>
            <a:r>
              <a:rPr lang="ru-RU" sz="2900" dirty="0" smtClean="0"/>
              <a:t>Работа со словами 1 – 2 – 3 – 4 - типа слоговой структуры</a:t>
            </a:r>
          </a:p>
          <a:p>
            <a:r>
              <a:rPr lang="ru-RU" sz="2900" dirty="0" smtClean="0"/>
              <a:t>Двухсложные слова из двух открытых слогов(мама, папа, ноты, дома, ива, кино, кони….)</a:t>
            </a:r>
          </a:p>
          <a:p>
            <a:r>
              <a:rPr lang="ru-RU" sz="2900" dirty="0" smtClean="0"/>
              <a:t>Односложные слова: мак, пух, кот, мох, ком, лев….</a:t>
            </a:r>
          </a:p>
          <a:p>
            <a:r>
              <a:rPr lang="ru-RU" sz="2900" dirty="0" smtClean="0"/>
              <a:t>Трёхсложные слова из открытых слогов(малина, панама, лимоны, колесо…..)</a:t>
            </a:r>
          </a:p>
          <a:p>
            <a:r>
              <a:rPr lang="ru-RU" sz="2900" dirty="0" smtClean="0"/>
              <a:t>Двухсложные слова с закрытым слогом(петух, лимон, пакет, утюг, вагон, банан…)</a:t>
            </a:r>
          </a:p>
          <a:p>
            <a:pPr>
              <a:buNone/>
            </a:pPr>
            <a:r>
              <a:rPr lang="ru-RU" sz="2900" dirty="0" smtClean="0"/>
              <a:t>В начальную работу включаем </a:t>
            </a:r>
            <a:r>
              <a:rPr lang="ru-RU" sz="2900" b="1" dirty="0" smtClean="0"/>
              <a:t>простые существительные </a:t>
            </a:r>
            <a:r>
              <a:rPr lang="ru-RU" sz="2900" dirty="0" smtClean="0"/>
              <a:t>, ранние онтогенетические формы (беспредложные винительного, родительного, творительного падежей); так же  вовлекаем разные слова с интонационным выделением предлогов и флексий, отрабатываем формы множественного числа и уменьшительно-ласкательные с суффиксом – </a:t>
            </a:r>
            <a:r>
              <a:rPr lang="ru-RU" sz="2900" dirty="0" err="1" smtClean="0"/>
              <a:t>ик</a:t>
            </a:r>
            <a:r>
              <a:rPr lang="ru-RU" sz="2900" dirty="0" smtClean="0"/>
              <a:t>-(дом-домик)</a:t>
            </a:r>
          </a:p>
          <a:p>
            <a:endParaRPr lang="ru-RU" sz="2900" dirty="0" smtClean="0"/>
          </a:p>
          <a:p>
            <a:pPr>
              <a:buNone/>
            </a:pPr>
            <a:endParaRPr lang="ru-RU" sz="2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935038" y="188913"/>
            <a:ext cx="8208962" cy="6135687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Глаголы </a:t>
            </a:r>
            <a:r>
              <a:rPr lang="ru-RU" sz="2000" dirty="0" smtClean="0"/>
              <a:t>( с демонстрацией действий и привлечением предметно-окружающей среды) :</a:t>
            </a:r>
          </a:p>
          <a:p>
            <a:pPr>
              <a:buNone/>
            </a:pPr>
            <a:r>
              <a:rPr lang="ru-RU" sz="2000" dirty="0" smtClean="0"/>
              <a:t>-на, возьми, возьму, беру, берёт,  возьмём, не возьму; дай, дам, даю, дайте, даёт, не дам, иди, иду, идёт,  идём, пойду; купи, купите, купим, покупает, не купим; пой, пойте, поём, поёт, поют, пою,  не пою; сиди, сидим, сижу; ем, не ем, едим, едят ; найди, найду, нашел, найдите, не нашел; надень, наденьте, надену; моет, мою, моем; еду, едет, едем; несу, несём, несёт…………………………</a:t>
            </a:r>
          </a:p>
          <a:p>
            <a:pPr>
              <a:buNone/>
            </a:pPr>
            <a:r>
              <a:rPr lang="ru-RU" sz="2000" dirty="0" smtClean="0"/>
              <a:t>Отрабатываем подходящие по звуковому составу  формы лица, числа, наклонений, настоящего времени, составляем сочетания (сижу на стуле) и фразы(мама купит машинку).</a:t>
            </a:r>
          </a:p>
          <a:p>
            <a:pPr>
              <a:buNone/>
            </a:pPr>
            <a:r>
              <a:rPr lang="ru-RU" sz="2000" b="1" dirty="0" smtClean="0"/>
              <a:t>Местоимения и местоимённые прилагательные(с жестовым показом)</a:t>
            </a:r>
          </a:p>
          <a:p>
            <a:pPr>
              <a:buNone/>
            </a:pPr>
            <a:r>
              <a:rPr lang="ru-RU" sz="2000" dirty="0" smtClean="0"/>
              <a:t>Я, ты, он, она, мой, моё, моя, твой, твоя, твоё, мы, они, мои, наши.</a:t>
            </a:r>
          </a:p>
          <a:p>
            <a:pPr>
              <a:buNone/>
            </a:pPr>
            <a:r>
              <a:rPr lang="ru-RU" sz="2000" b="1" dirty="0" smtClean="0"/>
              <a:t>Вопросительные и указательные слова(с   жестовым сопровождением)</a:t>
            </a:r>
          </a:p>
          <a:p>
            <a:pPr>
              <a:buNone/>
            </a:pPr>
            <a:r>
              <a:rPr lang="ru-RU" sz="2000" dirty="0" smtClean="0"/>
              <a:t>Кто, кому, куда, где, вот, вон там, эта, этот, эти, какой?</a:t>
            </a:r>
          </a:p>
          <a:p>
            <a:pPr>
              <a:buNone/>
            </a:pPr>
            <a:endParaRPr lang="ru-RU" sz="2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4969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/>
              <a:t>Отрицательные местоимения и наречия( с жестами)</a:t>
            </a:r>
          </a:p>
          <a:p>
            <a:pPr>
              <a:buNone/>
            </a:pPr>
            <a:r>
              <a:rPr lang="ru-RU" sz="2000" dirty="0" smtClean="0"/>
              <a:t>Ничего, никто, никуда</a:t>
            </a:r>
          </a:p>
          <a:p>
            <a:pPr>
              <a:buNone/>
            </a:pPr>
            <a:r>
              <a:rPr lang="ru-RU" sz="2000" b="1" dirty="0" smtClean="0"/>
              <a:t>Наречия и прилагательные</a:t>
            </a:r>
          </a:p>
          <a:p>
            <a:pPr>
              <a:buNone/>
            </a:pPr>
            <a:r>
              <a:rPr lang="ru-RU" sz="2000" dirty="0" smtClean="0"/>
              <a:t>Тихо, громко, видно, далеко, легко, больно; тихий, далёкий, больной, большой, маленький, синий, зелёный…….</a:t>
            </a:r>
          </a:p>
          <a:p>
            <a:pPr>
              <a:buNone/>
            </a:pPr>
            <a:r>
              <a:rPr lang="ru-RU" sz="2000" b="1" dirty="0" smtClean="0"/>
              <a:t>Слова, обозначающие количество:</a:t>
            </a:r>
          </a:p>
          <a:p>
            <a:pPr>
              <a:buNone/>
            </a:pPr>
            <a:r>
              <a:rPr lang="ru-RU" sz="2000" dirty="0" smtClean="0"/>
              <a:t>Один, два, много, мало, ни одного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636913"/>
            <a:ext cx="80648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Формируя  речь ребёнка, важно обеспечить повторяемость учебного материала с постепенным его усложнением( через промежуток времени возврат к определённой лексической теме).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Сказки : «Репка», «Колобок», «Теремок», «Заюшкина избушка»……. </a:t>
            </a:r>
          </a:p>
          <a:p>
            <a:pPr>
              <a:buNone/>
            </a:pPr>
            <a:r>
              <a:rPr lang="ru-RU" dirty="0" smtClean="0"/>
              <a:t>Игры «Кто это?», «Что это?», «Скажи кто пришёл?» , «Что делаешь ты?», « Что делает мальчик?», «Что мы делаем?», «Что у тебя?»,  «Что у котика?», «Где кукла?»</a:t>
            </a:r>
          </a:p>
          <a:p>
            <a:pPr>
              <a:buNone/>
            </a:pPr>
            <a:r>
              <a:rPr lang="ru-RU" dirty="0" smtClean="0"/>
              <a:t>игры – загадки; игры – диалоги «Это утюг? Нет, это книга»</a:t>
            </a:r>
          </a:p>
          <a:p>
            <a:r>
              <a:rPr lang="ru-RU" dirty="0" smtClean="0"/>
              <a:t>Игра «Эхо» Совместно произносим предложно-падежные формы( с демонстрацией ситуации или действия)</a:t>
            </a:r>
          </a:p>
          <a:p>
            <a:r>
              <a:rPr lang="ru-RU" dirty="0" smtClean="0"/>
              <a:t>Игра «Закончи предложение»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81075"/>
            <a:ext cx="8135938" cy="534352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Алалия </a:t>
            </a:r>
            <a:r>
              <a:rPr lang="ru-RU" sz="3200" dirty="0" smtClean="0"/>
              <a:t>– это отсутствие или недоразвитие речи, вследствие поражения речевых зон коры головного мозга во внутриутробном или раннем периоде развития ребенка (</a:t>
            </a:r>
            <a:r>
              <a:rPr lang="ru-RU" sz="3200" dirty="0" err="1" smtClean="0"/>
              <a:t>доречевой</a:t>
            </a:r>
            <a:r>
              <a:rPr lang="ru-RU" sz="3200" dirty="0" smtClean="0"/>
              <a:t> период)</a:t>
            </a:r>
          </a:p>
          <a:p>
            <a:pPr>
              <a:buNone/>
            </a:pPr>
            <a:endParaRPr lang="ru-RU" sz="3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933054"/>
            <a:ext cx="3995936" cy="252757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3 раздел – отработка элементов звучащей речи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Основные виды работ по отработке элементов звучащей речи:</a:t>
            </a:r>
          </a:p>
          <a:p>
            <a:r>
              <a:rPr lang="ru-RU" sz="2400" dirty="0" smtClean="0"/>
              <a:t>Постановка дыхания необходима ввиду предрасположения алаликов к развитию заикания и в виду того, что расстройство дыхательной функции, в ряде случаев наблюдающиеся у алалика, затрудняет процесс воспитания речи.</a:t>
            </a:r>
          </a:p>
          <a:p>
            <a:r>
              <a:rPr lang="ru-RU" sz="2400" dirty="0" smtClean="0"/>
              <a:t>Уточнение произношения  имеющихся звуков, в дальнейшем работа  по постановке отсутствующих. </a:t>
            </a:r>
          </a:p>
          <a:p>
            <a:r>
              <a:rPr lang="ru-RU" sz="2400" dirty="0" smtClean="0"/>
              <a:t>Упражнение в подражании простейшим элементам речи.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 2 и 3 периоды развития речи алаликов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ru-RU" dirty="0" smtClean="0"/>
              <a:t>Работа планируется на базе программ для детей с ОНР </a:t>
            </a:r>
            <a:r>
              <a:rPr lang="ru-RU" dirty="0" smtClean="0"/>
              <a:t>  </a:t>
            </a:r>
            <a:r>
              <a:rPr lang="ru-RU" dirty="0" smtClean="0"/>
              <a:t>,  соответствующих уровням  речевого развития. </a:t>
            </a:r>
          </a:p>
          <a:p>
            <a:pPr>
              <a:buNone/>
              <a:defRPr/>
            </a:pPr>
            <a:r>
              <a:rPr lang="ru-RU" dirty="0" smtClean="0"/>
              <a:t>Формирование и уточнение знаний и представлений об окружающем в соответствии с программными требованиями той возрастной группы, в которой воспитывается ребенок. </a:t>
            </a:r>
          </a:p>
          <a:p>
            <a:pPr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Уточняется: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дифференцированное восприятие и обозначение цвета, формы, размера,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представление о количестве, о явлениях окружающего растительного и животного мира;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развиваются элементарные обобщения;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 развитие произвольной памяти, внимания, процессов анализа, синтеза на уровне практической деятельности. </a:t>
            </a:r>
          </a:p>
          <a:p>
            <a:pPr>
              <a:buNone/>
              <a:defRPr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Коррекция сенсорной алалии: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ru-RU" b="1" dirty="0" smtClean="0"/>
              <a:t>Подготовительный этап:  </a:t>
            </a:r>
          </a:p>
          <a:p>
            <a:pPr>
              <a:buNone/>
            </a:pPr>
            <a:r>
              <a:rPr lang="ru-RU" b="1" dirty="0" smtClean="0"/>
              <a:t>   Установление контакта ребёнком.</a:t>
            </a:r>
          </a:p>
          <a:p>
            <a:r>
              <a:rPr lang="ru-RU" b="1" dirty="0" smtClean="0"/>
              <a:t>Развитие сенсомоторной базы речи: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общая и мелкая моторика,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восприятие неречевых звуков(звучащие игрушки)</a:t>
            </a:r>
          </a:p>
          <a:p>
            <a:r>
              <a:rPr lang="ru-RU" b="1" dirty="0" smtClean="0"/>
              <a:t>Развитие психических функций: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развитие произвольного внимания,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развитие зрительной кинестетической памяти,</a:t>
            </a:r>
          </a:p>
          <a:p>
            <a:pPr>
              <a:buNone/>
            </a:pPr>
            <a:r>
              <a:rPr lang="ru-RU" b="1" dirty="0" smtClean="0"/>
              <a:t> - Основной этап:</a:t>
            </a:r>
          </a:p>
          <a:p>
            <a:r>
              <a:rPr lang="ru-RU" dirty="0" smtClean="0"/>
              <a:t>работа по развитию фонематического восприятия;</a:t>
            </a:r>
          </a:p>
          <a:p>
            <a:r>
              <a:rPr lang="ru-RU" dirty="0" smtClean="0"/>
              <a:t>дифференциация звуков на слух и в собственном проговаривании;</a:t>
            </a:r>
          </a:p>
          <a:p>
            <a:r>
              <a:rPr lang="ru-RU" dirty="0" smtClean="0"/>
              <a:t>расширение понимания бытовых инструкций;</a:t>
            </a:r>
          </a:p>
          <a:p>
            <a:r>
              <a:rPr lang="ru-RU" dirty="0" smtClean="0"/>
              <a:t>развитие как пассивного, так и активного словаря;</a:t>
            </a:r>
          </a:p>
          <a:p>
            <a:r>
              <a:rPr lang="ru-RU" dirty="0" smtClean="0"/>
              <a:t>работа над совершенствованием слоговой структуры;</a:t>
            </a:r>
          </a:p>
          <a:p>
            <a:r>
              <a:rPr lang="ru-RU" dirty="0" smtClean="0"/>
              <a:t>развитие тонких акустических дифференцировок;</a:t>
            </a:r>
          </a:p>
          <a:p>
            <a:r>
              <a:rPr lang="ru-RU" dirty="0" smtClean="0"/>
              <a:t>работа над фразой;</a:t>
            </a:r>
          </a:p>
          <a:p>
            <a:r>
              <a:rPr lang="ru-RU" dirty="0" smtClean="0"/>
              <a:t>развитие сознательного анализа и синтеза речи.</a:t>
            </a:r>
          </a:p>
          <a:p>
            <a:pPr>
              <a:buFontTx/>
              <a:buChar char="-"/>
            </a:pPr>
            <a:endParaRPr lang="ru-RU" b="1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Пути коррекционной работы сенсорной алалии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ru-RU" dirty="0" smtClean="0"/>
              <a:t>Обучение глобальному чтению с опорой на картинки</a:t>
            </a:r>
          </a:p>
          <a:p>
            <a:r>
              <a:rPr lang="ru-RU" dirty="0" smtClean="0"/>
              <a:t>Обучение чтению с губ</a:t>
            </a:r>
          </a:p>
          <a:p>
            <a:r>
              <a:rPr lang="ru-RU" dirty="0" smtClean="0"/>
              <a:t>При низкой динамике – жестовая речь(программа слабослышащих)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12976"/>
            <a:ext cx="2245424" cy="2980678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Работа с родителями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Обязательное включение родителей на правах участников в коррекционно-образовательный процесс!</a:t>
            </a:r>
          </a:p>
          <a:p>
            <a:pPr>
              <a:buNone/>
            </a:pPr>
            <a:r>
              <a:rPr lang="ru-RU" dirty="0" smtClean="0"/>
              <a:t>1.Сформировать у родителей правильное отношение к дефекту ребёнка, понимание путей преодоления, создания условий для полноценного общения с ним.</a:t>
            </a:r>
          </a:p>
          <a:p>
            <a:pPr>
              <a:buNone/>
            </a:pPr>
            <a:r>
              <a:rPr lang="ru-RU" dirty="0" smtClean="0"/>
              <a:t>2. Довести  до сведения родителей их основных задач:</a:t>
            </a:r>
          </a:p>
          <a:p>
            <a:pPr>
              <a:buNone/>
            </a:pPr>
            <a:r>
              <a:rPr lang="ru-RU" dirty="0" smtClean="0"/>
              <a:t> - Закрепление навыков, усвоенных ребёнком на занятии.</a:t>
            </a:r>
          </a:p>
          <a:p>
            <a:pPr>
              <a:buNone/>
            </a:pPr>
            <a:r>
              <a:rPr lang="ru-RU" dirty="0" smtClean="0"/>
              <a:t>-Создание необходимого эмоционального фона как основы для формирования общения.</a:t>
            </a:r>
          </a:p>
          <a:p>
            <a:pPr>
              <a:buNone/>
            </a:pPr>
            <a:r>
              <a:rPr lang="ru-RU" dirty="0" smtClean="0"/>
              <a:t>3.Постоянно информировать о результатах деятельности ребёнка; о перспективных планах коррекции</a:t>
            </a:r>
            <a:r>
              <a:rPr lang="ru-RU" b="1" dirty="0" smtClean="0"/>
              <a:t> .</a:t>
            </a:r>
          </a:p>
          <a:p>
            <a:pPr>
              <a:buNone/>
            </a:pPr>
            <a:r>
              <a:rPr lang="ru-RU" dirty="0" smtClean="0"/>
              <a:t>4.Разъяснять значимость развития личностных качеств дошкольника – доброты, терпения, внимания, усидчивости, умения подчиняться требованиям.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Моя формула при коррекции: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Сенсорика</a:t>
            </a:r>
            <a:r>
              <a:rPr lang="ru-RU" sz="3600" b="1" dirty="0" smtClean="0">
                <a:solidFill>
                  <a:srgbClr val="FF0000"/>
                </a:solidFill>
              </a:rPr>
              <a:t>-контакт-мотивация-коммуникация- речь</a:t>
            </a:r>
          </a:p>
          <a:p>
            <a:pPr marL="0" indent="0">
              <a:buNone/>
            </a:pP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140968"/>
            <a:ext cx="2182490" cy="315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187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/>
              <a:t>Спасибо за внимание!</a:t>
            </a:r>
          </a:p>
          <a:p>
            <a:pPr marL="0" indent="0">
              <a:buNone/>
            </a:pPr>
            <a:endParaRPr lang="ru-RU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140968"/>
            <a:ext cx="3611880" cy="321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Основные признаки алалии: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Системное нарушение речи.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При алалии страдает в целом речевая деятельность (мотив высказывания, грамматические операции, моторная реализация).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smtClean="0"/>
              <a:t>Алалия – это нарушение центрального органического характера.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dirty="0" err="1" smtClean="0"/>
              <a:t>Алалики</a:t>
            </a:r>
            <a:r>
              <a:rPr lang="ru-RU" dirty="0" smtClean="0"/>
              <a:t> имеют нормальный слух и первично сохранный интеллект.</a:t>
            </a:r>
          </a:p>
          <a:p>
            <a:pPr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    </a:t>
            </a:r>
            <a:r>
              <a:rPr lang="ru-RU" b="1" dirty="0" err="1" smtClean="0">
                <a:solidFill>
                  <a:srgbClr val="FF0000"/>
                </a:solidFill>
              </a:rPr>
              <a:t>Алалик</a:t>
            </a:r>
            <a:r>
              <a:rPr lang="ru-RU" b="1" dirty="0" smtClean="0">
                <a:solidFill>
                  <a:srgbClr val="FF0000"/>
                </a:solidFill>
              </a:rPr>
              <a:t> – это ребенок, который никогда не говорил.</a:t>
            </a:r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869160"/>
            <a:ext cx="1224136" cy="15841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Классификация алалий по В.А.Ковшикову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692696"/>
            <a:ext cx="4040188" cy="57606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Моторная  алалия (экспрессивная)</a:t>
            </a: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4040188" cy="509156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- состояние , обусловленное очаговым недоразвитием или ранним поражением моторной речевой зоны больших полушарий головного мозга.</a:t>
            </a:r>
          </a:p>
          <a:p>
            <a:pPr>
              <a:buNone/>
            </a:pPr>
            <a:r>
              <a:rPr lang="ru-RU" sz="2000" b="1" dirty="0" smtClean="0"/>
              <a:t>Признаки:</a:t>
            </a:r>
          </a:p>
          <a:p>
            <a:pPr>
              <a:buFontTx/>
              <a:buChar char="-"/>
            </a:pPr>
            <a:r>
              <a:rPr lang="ru-RU" sz="1900" dirty="0" smtClean="0"/>
              <a:t>о</a:t>
            </a: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тмечается стремление к языковой коммуникации (невербальной и вербальной);</a:t>
            </a:r>
          </a:p>
          <a:p>
            <a:pPr lvl="0">
              <a:buFontTx/>
              <a:buChar char="-"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активное использование жестов, выразительная мимика;</a:t>
            </a:r>
          </a:p>
          <a:p>
            <a:pPr lvl="0">
              <a:buFontTx/>
              <a:buChar char="-"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как компенсаторные средства выступают мелодика, звукоподражания, «звуковые  жесты»;</a:t>
            </a:r>
          </a:p>
          <a:p>
            <a:pPr>
              <a:buNone/>
            </a:pPr>
            <a:r>
              <a:rPr lang="ru-RU" sz="1900" dirty="0" smtClean="0"/>
              <a:t> -  бедность словарного запаса;</a:t>
            </a:r>
          </a:p>
          <a:p>
            <a:pPr>
              <a:buNone/>
            </a:pPr>
            <a:r>
              <a:rPr lang="ru-RU" sz="1900" dirty="0" smtClean="0"/>
              <a:t> -  резкое расхождение между достаточным пониманием значений слов и возможностью их называния, вследствие неустойчивых звуковых образов слов;</a:t>
            </a:r>
          </a:p>
          <a:p>
            <a:pPr>
              <a:buNone/>
            </a:pPr>
            <a:r>
              <a:rPr lang="ru-RU" sz="1900" dirty="0" smtClean="0"/>
              <a:t>- эхолалия отсутствует;</a:t>
            </a:r>
          </a:p>
          <a:p>
            <a:pPr lvl="0">
              <a:buNone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 - повторение услышанного затруднено;</a:t>
            </a:r>
          </a:p>
          <a:p>
            <a:pPr lvl="0">
              <a:buNone/>
            </a:pPr>
            <a:r>
              <a:rPr lang="ru-RU" sz="1900" dirty="0" smtClean="0"/>
              <a:t>-множественные аграмматизмы;</a:t>
            </a:r>
          </a:p>
          <a:p>
            <a:pPr>
              <a:buNone/>
            </a:pPr>
            <a:r>
              <a:rPr lang="ru-RU" sz="1900" dirty="0" smtClean="0"/>
              <a:t>-неумение оперировать словами;</a:t>
            </a:r>
          </a:p>
          <a:p>
            <a:pPr>
              <a:buNone/>
            </a:pPr>
            <a:r>
              <a:rPr lang="ru-RU" sz="1900" dirty="0" smtClean="0"/>
              <a:t>-значительные затруднения в связной речи;</a:t>
            </a:r>
          </a:p>
          <a:p>
            <a:pPr>
              <a:buNone/>
            </a:pPr>
            <a:r>
              <a:rPr lang="ru-RU" sz="1900" dirty="0" smtClean="0"/>
              <a:t>-несовершенная моторика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endParaRPr lang="ru-RU" sz="1900" dirty="0" smtClean="0"/>
          </a:p>
          <a:p>
            <a:pPr lvl="0">
              <a:buNone/>
            </a:pPr>
            <a:r>
              <a:rPr lang="ru-RU" sz="1900" b="1" dirty="0" smtClean="0">
                <a:solidFill>
                  <a:srgbClr val="000000"/>
                </a:solidFill>
                <a:cs typeface="Times New Roman" pitchFamily="18" charset="0"/>
              </a:rPr>
              <a:t>Отмечается динамика в овладении  речью при ее спонтанном и направленном  формировании</a:t>
            </a:r>
          </a:p>
          <a:p>
            <a:pPr>
              <a:buNone/>
            </a:pPr>
            <a:endParaRPr lang="ru-RU" sz="19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5025" y="620689"/>
            <a:ext cx="4041775" cy="648071"/>
          </a:xfrm>
        </p:spPr>
        <p:txBody>
          <a:bodyPr>
            <a:normAutofit/>
          </a:bodyPr>
          <a:lstStyle/>
          <a:p>
            <a:r>
              <a:rPr lang="ru-RU" sz="1700" dirty="0" smtClean="0"/>
              <a:t>Сенсорная  алалия (</a:t>
            </a:r>
            <a:r>
              <a:rPr lang="ru-RU" sz="1700" dirty="0" err="1" smtClean="0"/>
              <a:t>импрессивная</a:t>
            </a:r>
            <a:r>
              <a:rPr lang="ru-RU" sz="1700" dirty="0" smtClean="0"/>
              <a:t>)</a:t>
            </a:r>
            <a:endParaRPr lang="ru-RU" sz="17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041775" cy="5091560"/>
          </a:xfrm>
        </p:spPr>
        <p:txBody>
          <a:bodyPr>
            <a:normAutofit fontScale="62500" lnSpcReduction="20000"/>
          </a:bodyPr>
          <a:lstStyle/>
          <a:p>
            <a:r>
              <a:rPr lang="ru-RU" sz="2300" dirty="0" smtClean="0"/>
              <a:t> нарушение понимания речи вследствие недостаточной работы речеслухового анализатора при преимущественном недоразвитии (поражении) височной доли доминантного полушария, наступившим до начала формирования речи.</a:t>
            </a:r>
          </a:p>
          <a:p>
            <a:endParaRPr lang="ru-RU" sz="1800" dirty="0" smtClean="0"/>
          </a:p>
          <a:p>
            <a:pPr>
              <a:buNone/>
            </a:pPr>
            <a:r>
              <a:rPr lang="ru-RU" b="1" dirty="0" smtClean="0"/>
              <a:t>Признаки:</a:t>
            </a:r>
          </a:p>
          <a:p>
            <a:pPr>
              <a:buFontTx/>
              <a:buChar char="-"/>
            </a:pPr>
            <a:r>
              <a:rPr lang="ru-RU" sz="1900" dirty="0" smtClean="0"/>
              <a:t>речевой негативизм , дети </a:t>
            </a:r>
            <a:r>
              <a:rPr lang="ru-RU" sz="1900" dirty="0" err="1" smtClean="0"/>
              <a:t>малоконтактны</a:t>
            </a:r>
            <a:r>
              <a:rPr lang="ru-RU" sz="1900" dirty="0" smtClean="0"/>
              <a:t>;</a:t>
            </a:r>
          </a:p>
          <a:p>
            <a:pPr lvl="0">
              <a:buFontTx/>
              <a:buChar char="-"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отсутствие  жестов </a:t>
            </a:r>
            <a:r>
              <a:rPr lang="ru-RU" sz="1900" dirty="0">
                <a:solidFill>
                  <a:srgbClr val="000000"/>
                </a:solidFill>
                <a:cs typeface="Times New Roman" pitchFamily="18" charset="0"/>
              </a:rPr>
              <a:t>,</a:t>
            </a: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или </a:t>
            </a: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невыразительность мимики;</a:t>
            </a:r>
          </a:p>
          <a:p>
            <a:pPr lvl="0">
              <a:buFontTx/>
              <a:buChar char="-"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отсутствие компенсаторных средств;</a:t>
            </a:r>
            <a:endParaRPr lang="ru-RU" sz="1900" dirty="0" smtClean="0"/>
          </a:p>
          <a:p>
            <a:pPr>
              <a:buNone/>
            </a:pPr>
            <a:r>
              <a:rPr lang="ru-RU" sz="1900" dirty="0" smtClean="0"/>
              <a:t>-недоразвитие фонематического восприятия;</a:t>
            </a:r>
          </a:p>
          <a:p>
            <a:pPr lvl="0">
              <a:buNone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понимание речи нарушено, может незначительно улучшатся при зрительном восприятии артикуляции говорящего;</a:t>
            </a:r>
          </a:p>
          <a:p>
            <a:pPr lvl="0">
              <a:buNone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 - присутствует эхолалия;</a:t>
            </a:r>
          </a:p>
          <a:p>
            <a:pPr>
              <a:buNone/>
            </a:pPr>
            <a:r>
              <a:rPr lang="ru-RU" sz="1900" dirty="0" smtClean="0">
                <a:solidFill>
                  <a:srgbClr val="000000"/>
                </a:solidFill>
                <a:cs typeface="Times New Roman" pitchFamily="18" charset="0"/>
              </a:rPr>
              <a:t> - повторение услышанного выполняют,  не понимания смысла проговоренного слова;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r>
              <a:rPr lang="ru-RU" sz="1900" dirty="0" smtClean="0"/>
              <a:t>У детей с сенсорной алалией при отсутствии понимания становится невозможной или грубо искажается и собственная речь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r>
              <a:rPr lang="ru-RU" sz="1900" b="1" dirty="0" smtClean="0">
                <a:solidFill>
                  <a:srgbClr val="000000"/>
                </a:solidFill>
                <a:cs typeface="Times New Roman" pitchFamily="18" charset="0"/>
              </a:rPr>
              <a:t>Крайне низкий темп при направленном формировании речи</a:t>
            </a:r>
          </a:p>
          <a:p>
            <a:pPr>
              <a:buNone/>
            </a:pPr>
            <a:endParaRPr lang="ru-RU" sz="1900" dirty="0" smtClean="0"/>
          </a:p>
          <a:p>
            <a:pPr>
              <a:buNone/>
            </a:pPr>
            <a:endParaRPr lang="ru-RU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Осложнения алалий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Моторная алалия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Заикание</a:t>
            </a:r>
          </a:p>
          <a:p>
            <a:r>
              <a:rPr lang="ru-RU" dirty="0" smtClean="0"/>
              <a:t>Дисграфия, дислексия</a:t>
            </a:r>
          </a:p>
          <a:p>
            <a:r>
              <a:rPr lang="ru-RU" dirty="0" smtClean="0"/>
              <a:t>Олигофрения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Сенсорная алалия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Эпилепсия</a:t>
            </a:r>
          </a:p>
          <a:p>
            <a:r>
              <a:rPr lang="ru-RU" dirty="0" smtClean="0"/>
              <a:t>СДВГ</a:t>
            </a:r>
          </a:p>
          <a:p>
            <a:r>
              <a:rPr lang="ru-RU" dirty="0" smtClean="0"/>
              <a:t>Дисграфия, дислексия</a:t>
            </a:r>
          </a:p>
          <a:p>
            <a:r>
              <a:rPr lang="ru-RU" dirty="0" smtClean="0"/>
              <a:t>Олигофрения</a:t>
            </a:r>
          </a:p>
          <a:p>
            <a:r>
              <a:rPr lang="ru-RU" dirty="0" smtClean="0"/>
              <a:t>Аутизм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941168"/>
            <a:ext cx="8064896" cy="13038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Комплексный подход к реабилитации детей - алаликов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медицинское сопровождение,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логопедическая коррекция,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организация совместной деятельности логопеда, воспитателя, психолога, дефектолога(по показаниям), родителей;</a:t>
            </a:r>
          </a:p>
          <a:p>
            <a:r>
              <a:rPr lang="ru-RU" dirty="0" smtClean="0"/>
              <a:t>Строгая организация и соблюдение режима дня и речевого общения.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Медицинское сопровождение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Обязательное  обследование  и  наблюдение  у невролога, отоларинголога и др. специалистов по показаниям.</a:t>
            </a:r>
          </a:p>
          <a:p>
            <a:pPr>
              <a:buNone/>
            </a:pPr>
            <a:r>
              <a:rPr lang="ru-RU" dirty="0" smtClean="0"/>
              <a:t>Препараты, назначаемые неврологами:</a:t>
            </a:r>
          </a:p>
          <a:p>
            <a:r>
              <a:rPr lang="ru-RU" dirty="0" err="1" smtClean="0"/>
              <a:t>Пирацетам</a:t>
            </a:r>
            <a:r>
              <a:rPr lang="ru-RU" dirty="0" smtClean="0"/>
              <a:t>(</a:t>
            </a:r>
            <a:r>
              <a:rPr lang="ru-RU" dirty="0" err="1" smtClean="0"/>
              <a:t>ноотропил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Аминалон</a:t>
            </a:r>
            <a:endParaRPr lang="ru-RU" dirty="0" smtClean="0"/>
          </a:p>
          <a:p>
            <a:r>
              <a:rPr lang="ru-RU" dirty="0" err="1" smtClean="0"/>
              <a:t>Пантогам</a:t>
            </a:r>
            <a:endParaRPr lang="ru-RU" dirty="0" smtClean="0"/>
          </a:p>
          <a:p>
            <a:r>
              <a:rPr lang="ru-RU" dirty="0" err="1" smtClean="0"/>
              <a:t>Энцефалобол</a:t>
            </a:r>
            <a:endParaRPr lang="ru-RU" dirty="0" smtClean="0"/>
          </a:p>
          <a:p>
            <a:r>
              <a:rPr lang="ru-RU" dirty="0" err="1" smtClean="0"/>
              <a:t>Кортексин</a:t>
            </a:r>
            <a:endParaRPr lang="ru-RU" dirty="0" smtClean="0"/>
          </a:p>
          <a:p>
            <a:r>
              <a:rPr lang="ru-RU" dirty="0" err="1" smtClean="0"/>
              <a:t>Глутаминовая</a:t>
            </a:r>
            <a:r>
              <a:rPr lang="ru-RU" dirty="0" smtClean="0"/>
              <a:t> аминокислота</a:t>
            </a:r>
          </a:p>
          <a:p>
            <a:r>
              <a:rPr lang="ru-RU" dirty="0" smtClean="0"/>
              <a:t>Глицин</a:t>
            </a:r>
          </a:p>
          <a:p>
            <a:r>
              <a:rPr lang="ru-RU" dirty="0" err="1" smtClean="0"/>
              <a:t>Когитум</a:t>
            </a:r>
            <a:endParaRPr lang="ru-RU" dirty="0" smtClean="0"/>
          </a:p>
          <a:p>
            <a:r>
              <a:rPr lang="ru-RU" dirty="0" err="1" smtClean="0"/>
              <a:t>церебролизин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852936"/>
            <a:ext cx="2344620" cy="34563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Логопедическая коррекция</a:t>
            </a:r>
            <a:br>
              <a:rPr lang="ru-RU" sz="2800" dirty="0" smtClean="0"/>
            </a:br>
            <a:r>
              <a:rPr lang="ru-RU" sz="2800" dirty="0" smtClean="0"/>
              <a:t>Дидактические принципы, используемые при работе с безречевыми детьми: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389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Принцип  комплексности.</a:t>
            </a:r>
          </a:p>
          <a:p>
            <a:r>
              <a:rPr lang="ru-RU" dirty="0" smtClean="0"/>
              <a:t>Принцип максимальной опоры </a:t>
            </a:r>
            <a:r>
              <a:rPr lang="ru-RU" dirty="0" smtClean="0"/>
              <a:t>( </a:t>
            </a:r>
            <a:r>
              <a:rPr lang="ru-RU" dirty="0" smtClean="0"/>
              <a:t>на различные анализаторы).</a:t>
            </a:r>
          </a:p>
          <a:p>
            <a:r>
              <a:rPr lang="ru-RU" dirty="0" smtClean="0"/>
              <a:t>Принцип опоры на сохранные звенья нарушенной функции.</a:t>
            </a:r>
          </a:p>
          <a:p>
            <a:r>
              <a:rPr lang="ru-RU" dirty="0" smtClean="0"/>
              <a:t>Принцип поэтапного формирования умственных действий(по П.Я.Гальперину).</a:t>
            </a:r>
          </a:p>
          <a:p>
            <a:r>
              <a:rPr lang="ru-RU" dirty="0" smtClean="0"/>
              <a:t>Принцип учёта зоны ближайшего развития(по Л.С.Выготскому).</a:t>
            </a:r>
          </a:p>
          <a:p>
            <a:r>
              <a:rPr lang="ru-RU" dirty="0" smtClean="0"/>
              <a:t>Принцип постепенного усложнения  материала, с постепенным включением трудностей в логопедическую работу.</a:t>
            </a:r>
          </a:p>
          <a:p>
            <a:r>
              <a:rPr lang="ru-RU" dirty="0" smtClean="0"/>
              <a:t>Функционально-семантический </a:t>
            </a:r>
            <a:r>
              <a:rPr lang="ru-RU" dirty="0" smtClean="0"/>
              <a:t>принцип(общность эмоциональных реакций ребёнка и педагога выступает в роли ориентировки на коммуникативную ситуацию, а согласованность предметных и речевых действий логопеда и ребёнка – в роли комплексных познавательных и языковых ориентировок)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Основные разделы логопедической работы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749160"/>
          </a:xfrm>
        </p:spPr>
        <p:txBody>
          <a:bodyPr>
            <a:normAutofit/>
          </a:bodyPr>
          <a:lstStyle/>
          <a:p>
            <a:r>
              <a:rPr lang="ru-RU" dirty="0" smtClean="0"/>
              <a:t>Развитие понимания речи</a:t>
            </a:r>
          </a:p>
          <a:p>
            <a:r>
              <a:rPr lang="ru-RU" dirty="0" smtClean="0"/>
              <a:t>Развитие самостоятельной речи</a:t>
            </a:r>
          </a:p>
          <a:p>
            <a:r>
              <a:rPr lang="ru-RU" dirty="0" smtClean="0"/>
              <a:t>Отработка элементов звучащей речи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Важно отметить, все эти разделы необходимо применять параллельно в каждом периоде работы.</a:t>
            </a:r>
          </a:p>
          <a:p>
            <a:pPr>
              <a:buNone/>
            </a:pPr>
            <a:r>
              <a:rPr lang="ru-RU" dirty="0" smtClean="0"/>
              <a:t>В коррекционной работе реализуется деятельностный подход, предполагающий включение детей в разные виды игровой деятельности, различные по содержанию, сложности, степени социального опосредования.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829</TotalTime>
  <Words>2099</Words>
  <Application>Microsoft Office PowerPoint</Application>
  <PresentationFormat>Экран (4:3)</PresentationFormat>
  <Paragraphs>214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Паркет</vt:lpstr>
      <vt:lpstr>Алалия.Основные направления и содержание коррекционно-педагогической работы.</vt:lpstr>
      <vt:lpstr>Презентация PowerPoint</vt:lpstr>
      <vt:lpstr>Основные признаки алалии:</vt:lpstr>
      <vt:lpstr>Классификация алалий по В.А.Ковшикову</vt:lpstr>
      <vt:lpstr>Осложнения алалий</vt:lpstr>
      <vt:lpstr>        Комплексный подход к реабилитации детей - алаликов </vt:lpstr>
      <vt:lpstr>Медицинское сопровождение</vt:lpstr>
      <vt:lpstr>Логопедическая коррекция Дидактические принципы, используемые при работе с безречевыми детьми:</vt:lpstr>
      <vt:lpstr>Основные разделы логопедической работы</vt:lpstr>
      <vt:lpstr>Последовательность реализуемых задач</vt:lpstr>
      <vt:lpstr>Обследование речи с элементами обучения</vt:lpstr>
      <vt:lpstr>1 период - работа с неговорящими детьми 1 раздел – развитие понимания речи</vt:lpstr>
      <vt:lpstr>Работа по развитию понимания речи </vt:lpstr>
      <vt:lpstr>2 раздел – работа над развитием самостоятельной речи</vt:lpstr>
      <vt:lpstr>Работа над развитием самостоятельной речи </vt:lpstr>
      <vt:lpstr>Принципы формирования начального лексико-грамматического компонента</vt:lpstr>
      <vt:lpstr>Реализация принципов:</vt:lpstr>
      <vt:lpstr>Презентация PowerPoint</vt:lpstr>
      <vt:lpstr>Презентация PowerPoint</vt:lpstr>
      <vt:lpstr>3 раздел – отработка элементов звучащей речи</vt:lpstr>
      <vt:lpstr> 2 и 3 периоды развития речи алаликов</vt:lpstr>
      <vt:lpstr>Коррекция сенсорной алалии:</vt:lpstr>
      <vt:lpstr>Пути коррекционной работы сенсорной алалии</vt:lpstr>
      <vt:lpstr>Работа с родителями</vt:lpstr>
      <vt:lpstr>Моя формула при коррекции:</vt:lpstr>
      <vt:lpstr>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с алаликами</dc:title>
  <cp:lastModifiedBy>Елена Геращенко</cp:lastModifiedBy>
  <cp:revision>214</cp:revision>
  <dcterms:modified xsi:type="dcterms:W3CDTF">2025-10-27T04:54:00Z</dcterms:modified>
</cp:coreProperties>
</file>